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65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CCFFFF"/>
    <a:srgbClr val="FFFFFF"/>
    <a:srgbClr val="66FFFF"/>
    <a:srgbClr val="00CCFF"/>
    <a:srgbClr val="00FFFF"/>
    <a:srgbClr val="EB5287"/>
    <a:srgbClr val="EE4035"/>
    <a:srgbClr val="43B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52" y="8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2FE1476-9CF3-450B-849E-166A2432877F}" type="datetimeFigureOut">
              <a:rPr kumimoji="1" lang="ja-JP" altLang="en-US" smtClean="0"/>
              <a:pPr/>
              <a:t>2019/7/19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5A87C48-B013-4BF0-B828-4BA9755BB6F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kumimoji="1"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watercolor-3154948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053" y="1450684"/>
            <a:ext cx="7601728" cy="6342692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0" y="9537699"/>
            <a:ext cx="7559675" cy="1162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905232" y="9581569"/>
            <a:ext cx="38884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（独）労働者健康安全機構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愛知産業保健総合支援センター　　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NPO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法人愛知キャンサーネットワーク　　（公社）愛知県医師会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（一社）仕事と治療の両立支援ネット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ブリッジ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29168" y="9647197"/>
            <a:ext cx="57606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共催</a:t>
            </a:r>
            <a:endParaRPr kumimoji="1"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883531" y="10185047"/>
            <a:ext cx="3600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名古屋第二赤十字病院　　愛知県がんセンター病院　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5196139" y="9579024"/>
            <a:ext cx="19442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愛知県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名古屋市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zh-TW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公社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zh-TW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愛知労働基準協会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614002" y="9652892"/>
            <a:ext cx="57606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後援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24249" y="10185050"/>
            <a:ext cx="57606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協力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" name="グループ化 50"/>
          <p:cNvGrpSpPr/>
          <p:nvPr/>
        </p:nvGrpSpPr>
        <p:grpSpPr>
          <a:xfrm>
            <a:off x="5044988" y="10215974"/>
            <a:ext cx="2247900" cy="266700"/>
            <a:chOff x="342900" y="7645400"/>
            <a:chExt cx="2247900" cy="266700"/>
          </a:xfrm>
        </p:grpSpPr>
        <p:sp>
          <p:nvSpPr>
            <p:cNvPr id="49" name="正方形/長方形 48"/>
            <p:cNvSpPr/>
            <p:nvPr/>
          </p:nvSpPr>
          <p:spPr>
            <a:xfrm>
              <a:off x="342900" y="7645400"/>
              <a:ext cx="15494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がん就労を考える会</a:t>
              </a:r>
              <a:endParaRPr kumimoji="1" lang="ja-JP" altLang="en-US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1968500" y="7658100"/>
              <a:ext cx="622300" cy="2413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検索</a:t>
              </a:r>
            </a:p>
          </p:txBody>
        </p: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3" y="148282"/>
            <a:ext cx="1329367" cy="10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テキスト ボックス 47"/>
          <p:cNvSpPr txBox="1"/>
          <p:nvPr/>
        </p:nvSpPr>
        <p:spPr>
          <a:xfrm>
            <a:off x="873210" y="4267200"/>
            <a:ext cx="579943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考えよう　広げよう　つなげよう　がん就労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573433" y="517885"/>
            <a:ext cx="579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itchFamily="18" charset="-128"/>
                <a:ea typeface="UD デジタル 教科書体 NK-B" pitchFamily="18" charset="-128"/>
              </a:rPr>
              <a:t>がん就労フォーラム　（第</a:t>
            </a:r>
            <a:r>
              <a:rPr kumimoji="1" lang="en-US" altLang="ja-JP" dirty="0">
                <a:latin typeface="UD デジタル 教科書体 NK-B" pitchFamily="18" charset="-128"/>
                <a:ea typeface="UD デジタル 教科書体 NK-B" pitchFamily="18" charset="-128"/>
              </a:rPr>
              <a:t>7</a:t>
            </a:r>
            <a:r>
              <a:rPr kumimoji="1" lang="ja-JP" altLang="en-US" dirty="0">
                <a:latin typeface="UD デジタル 教科書体 NK-B" pitchFamily="18" charset="-128"/>
                <a:ea typeface="UD デジタル 教科書体 NK-B" pitchFamily="18" charset="-128"/>
              </a:rPr>
              <a:t>回がん就労を考える会）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321306" y="7317088"/>
            <a:ext cx="288294" cy="988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7977" y="7299927"/>
            <a:ext cx="673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ウインクあいち　大ホール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　</a:t>
            </a:r>
            <a:r>
              <a:rPr kumimoji="1"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定員</a:t>
            </a:r>
            <a:r>
              <a:rPr kumimoji="1"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800</a:t>
            </a:r>
            <a:r>
              <a:rPr kumimoji="1"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人</a:t>
            </a:r>
            <a:r>
              <a:rPr kumimoji="1"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（事前登録制）</a:t>
            </a:r>
            <a:endParaRPr kumimoji="1" lang="en-US" altLang="ja-JP" sz="20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100" dirty="0">
                <a:latin typeface="UD デジタル 教科書体 NK-B" pitchFamily="18" charset="-128"/>
                <a:ea typeface="UD デジタル 教科書体 NK-B" pitchFamily="18" charset="-128"/>
              </a:rPr>
              <a:t>　　　　　</a:t>
            </a:r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愛知県名古屋市中村区名駅</a:t>
            </a:r>
            <a:r>
              <a:rPr lang="en-US" altLang="ja-JP" sz="1400" dirty="0">
                <a:latin typeface="UD デジタル 教科書体 NK-B" pitchFamily="18" charset="-128"/>
                <a:ea typeface="UD デジタル 教科書体 NK-B" pitchFamily="18" charset="-128"/>
              </a:rPr>
              <a:t>4</a:t>
            </a:r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丁目</a:t>
            </a:r>
            <a:r>
              <a:rPr lang="en-US" altLang="ja-JP" sz="1400" dirty="0">
                <a:latin typeface="UD デジタル 教科書体 NK-B" pitchFamily="18" charset="-128"/>
                <a:ea typeface="UD デジタル 教科書体 NK-B" pitchFamily="18" charset="-128"/>
              </a:rPr>
              <a:t>4-38</a:t>
            </a:r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　（</a:t>
            </a:r>
            <a:r>
              <a:rPr lang="en-US" altLang="ja-JP" sz="1400" dirty="0">
                <a:latin typeface="UD デジタル 教科書体 NK-B" pitchFamily="18" charset="-128"/>
                <a:ea typeface="UD デジタル 教科書体 NK-B" pitchFamily="18" charset="-128"/>
              </a:rPr>
              <a:t>JR</a:t>
            </a:r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名古屋駅より徒歩</a:t>
            </a:r>
            <a:r>
              <a:rPr lang="en-US" altLang="ja-JP" sz="1400" dirty="0">
                <a:latin typeface="UD デジタル 教科書体 NK-B" pitchFamily="18" charset="-128"/>
                <a:ea typeface="UD デジタル 教科書体 NK-B" pitchFamily="18" charset="-128"/>
              </a:rPr>
              <a:t>5</a:t>
            </a:r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</a:rPr>
              <a:t>分）</a:t>
            </a:r>
            <a:endParaRPr lang="en-US" altLang="ja-JP" sz="11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endParaRPr lang="en-US" altLang="ja-JP" sz="6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2019.10.14 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（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月・祝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） </a:t>
            </a:r>
            <a:r>
              <a:rPr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13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：</a:t>
            </a:r>
            <a:r>
              <a:rPr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00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～</a:t>
            </a:r>
            <a:r>
              <a:rPr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17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：</a:t>
            </a:r>
            <a:r>
              <a:rPr lang="en-US" altLang="ja-JP" sz="2000" dirty="0">
                <a:latin typeface="UD デジタル 教科書体 NK-B" pitchFamily="18" charset="-128"/>
                <a:ea typeface="UD デジタル 教科書体 NK-B" pitchFamily="18" charset="-128"/>
              </a:rPr>
              <a:t>15</a:t>
            </a:r>
            <a:r>
              <a:rPr lang="ja-JP" altLang="en-US" sz="2000" dirty="0">
                <a:latin typeface="UD デジタル 教科書体 NK-B" pitchFamily="18" charset="-128"/>
                <a:ea typeface="UD デジタル 教科書体 NK-B" pitchFamily="18" charset="-128"/>
              </a:rPr>
              <a:t> 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受付開始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</a:rPr>
              <a:t>12:15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～</a:t>
            </a:r>
            <a:endParaRPr kumimoji="1" lang="ja-JP" altLang="en-US" sz="2400" dirty="0"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304800" y="8552592"/>
            <a:ext cx="1491049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accent2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参加</a:t>
            </a:r>
            <a:r>
              <a:rPr lang="ja-JP" altLang="en-US" sz="2400" dirty="0">
                <a:solidFill>
                  <a:schemeClr val="accent2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無料</a:t>
            </a:r>
            <a:endParaRPr kumimoji="1" lang="ja-JP" altLang="en-US" sz="2400" dirty="0">
              <a:solidFill>
                <a:schemeClr val="accent2"/>
              </a:solidFill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843916" y="8495358"/>
            <a:ext cx="3214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参加対象者</a:t>
            </a:r>
            <a:r>
              <a:rPr lang="en-US" altLang="ja-JP" sz="14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:</a:t>
            </a:r>
          </a:p>
          <a:p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　　医療従事者および企業関係者</a:t>
            </a:r>
            <a:endParaRPr lang="en-US" altLang="ja-JP" sz="1400" dirty="0">
              <a:latin typeface="UD デジタル 教科書体 NK-B" pitchFamily="18" charset="-128"/>
              <a:ea typeface="UD デジタル 教科書体 NK-B" pitchFamily="18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　　がん患者の方および家族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70855" y="8416582"/>
            <a:ext cx="181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お申込みはこちらから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81449" y="3196281"/>
            <a:ext cx="5725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がんになっても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7327" y="4658523"/>
            <a:ext cx="5725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働ける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293099"/>
            <a:ext cx="7096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4686300" y="8721725"/>
            <a:ext cx="17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8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月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  <a:cs typeface="メイリオ" panose="020B0604030504040204" pitchFamily="50" charset="-128"/>
              </a:rPr>
              <a:t>日より申込開始）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348376" y="9077720"/>
            <a:ext cx="1838237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■日本医師会認定産業医制度</a:t>
            </a:r>
            <a:endParaRPr lang="en-US" altLang="ja-JP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　　　生涯研修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(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専門</a:t>
            </a:r>
            <a:r>
              <a:rPr lang="en-US" altLang="ja-JP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) </a:t>
            </a:r>
            <a:r>
              <a:rPr lang="ja-JP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４単位</a:t>
            </a:r>
          </a:p>
        </p:txBody>
      </p:sp>
    </p:spTree>
    <p:extLst>
      <p:ext uri="{BB962C8B-B14F-4D97-AF65-F5344CB8AC3E}">
        <p14:creationId xmlns:p14="http://schemas.microsoft.com/office/powerpoint/2010/main" val="72984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0" y="9658350"/>
            <a:ext cx="7559675" cy="1033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事務局： 名古屋第二赤十字病院 がん診療推進センター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電話： </a:t>
            </a:r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052-832-1121(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代表</a:t>
            </a:r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)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　メール： </a:t>
            </a:r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ganshuro@akahane-breast.com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ホームページ： </a:t>
            </a:r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https://ganshuronagoya.wixsite.com/ganshuro/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en-US" altLang="ja-JP" sz="1000" dirty="0" err="1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Facebook</a:t>
            </a:r>
            <a:r>
              <a:rPr lang="ja-JP" altLang="en-US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： </a:t>
            </a:r>
            <a:r>
              <a:rPr lang="en-US" altLang="ja-JP" sz="1000" dirty="0">
                <a:solidFill>
                  <a:schemeClr val="bg1"/>
                </a:solidFill>
                <a:latin typeface="UD デジタル 教科書体 NK-B" pitchFamily="18" charset="-128"/>
                <a:ea typeface="UD デジタル 教科書体 NK-B" pitchFamily="18" charset="-128"/>
              </a:rPr>
              <a:t>https://www.facebook.com/gansyurou/</a:t>
            </a:r>
            <a:endParaRPr kumimoji="1" lang="ja-JP" altLang="en-US" sz="1000" dirty="0"/>
          </a:p>
        </p:txBody>
      </p:sp>
      <p:sp>
        <p:nvSpPr>
          <p:cNvPr id="27" name="片側の 2 つの角を丸めた四角形 26"/>
          <p:cNvSpPr/>
          <p:nvPr/>
        </p:nvSpPr>
        <p:spPr>
          <a:xfrm rot="16200000">
            <a:off x="3636963" y="-2519364"/>
            <a:ext cx="869950" cy="6975478"/>
          </a:xfrm>
          <a:prstGeom prst="round2SameRect">
            <a:avLst>
              <a:gd name="adj1" fmla="val 263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7239" y="583003"/>
            <a:ext cx="5725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がんになっても</a:t>
            </a:r>
            <a:r>
              <a:rPr lang="ja-JP" altLang="en-US" sz="3200" dirty="0"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働ける</a:t>
            </a:r>
            <a:endParaRPr lang="en-US" altLang="ja-JP" sz="1200" dirty="0">
              <a:effectLst>
                <a:glow rad="228600">
                  <a:srgbClr val="FFFFFF">
                    <a:alpha val="40000"/>
                  </a:srgbClr>
                </a:glow>
              </a:effectLst>
              <a:latin typeface="UD デジタル 教科書体 NK-B" pitchFamily="18" charset="-128"/>
              <a:ea typeface="UD デジタル 教科書体 NK-B" pitchFamily="18" charset="-128"/>
            </a:endParaRPr>
          </a:p>
          <a:p>
            <a:pPr algn="ctr"/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考えよう　広げよう　つなげよう　がん就労</a:t>
            </a:r>
            <a:endParaRPr kumimoji="1" lang="en-US" altLang="ja-JP" sz="2000" dirty="0">
              <a:solidFill>
                <a:schemeClr val="bg1">
                  <a:lumMod val="50000"/>
                </a:schemeClr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30" name="片側の 2 つの角を丸めた四角形 29"/>
          <p:cNvSpPr/>
          <p:nvPr/>
        </p:nvSpPr>
        <p:spPr>
          <a:xfrm>
            <a:off x="595855" y="1674996"/>
            <a:ext cx="6382277" cy="444843"/>
          </a:xfrm>
          <a:prstGeom prst="round2SameRect">
            <a:avLst>
              <a:gd name="adj1" fmla="val 48148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プログラム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31" name="片側の 2 つの角を丸めた四角形 30"/>
          <p:cNvSpPr/>
          <p:nvPr/>
        </p:nvSpPr>
        <p:spPr>
          <a:xfrm rot="10800000">
            <a:off x="609600" y="2128070"/>
            <a:ext cx="6360296" cy="6412680"/>
          </a:xfrm>
          <a:prstGeom prst="round2SameRect">
            <a:avLst>
              <a:gd name="adj1" fmla="val 599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08050" y="8661400"/>
            <a:ext cx="64833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■日本医師会認定産業医制度 生涯研修</a:t>
            </a:r>
            <a:r>
              <a:rPr lang="en-US" altLang="ja-JP" sz="1000" dirty="0">
                <a:latin typeface="UD デジタル 教科書体 NK-B" pitchFamily="18" charset="-128"/>
                <a:ea typeface="UD デジタル 教科書体 NK-B" pitchFamily="18" charset="-128"/>
              </a:rPr>
              <a:t>(</a:t>
            </a:r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専門</a:t>
            </a:r>
            <a:r>
              <a:rPr lang="en-US" altLang="ja-JP" sz="1000" dirty="0">
                <a:latin typeface="UD デジタル 教科書体 NK-B" pitchFamily="18" charset="-128"/>
                <a:ea typeface="UD デジタル 教科書体 NK-B" pitchFamily="18" charset="-128"/>
              </a:rPr>
              <a:t>)  </a:t>
            </a:r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４単位</a:t>
            </a:r>
            <a:endParaRPr lang="en-US" altLang="ja-JP" sz="10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endParaRPr lang="ja-JP" altLang="en-US" sz="9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en-US" altLang="ja-JP" sz="900" dirty="0"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en-US" altLang="ja-JP" sz="1000" dirty="0">
                <a:latin typeface="UD デジタル 教科書体 NK-B" pitchFamily="18" charset="-128"/>
                <a:ea typeface="UD デジタル 教科書体 NK-B" pitchFamily="18" charset="-128"/>
              </a:rPr>
              <a:t>WEB</a:t>
            </a:r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からお申込み下さい。定員になり次第締め切らせていただきます。</a:t>
            </a:r>
          </a:p>
          <a:p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	「がん就労を考える会」ホームページ</a:t>
            </a:r>
            <a:endParaRPr lang="en-US" altLang="ja-JP" sz="10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en-US" altLang="ja-JP" sz="1000" dirty="0">
                <a:latin typeface="UD デジタル 教科書体 NK-B" pitchFamily="18" charset="-128"/>
                <a:ea typeface="UD デジタル 教科書体 NK-B" pitchFamily="18" charset="-128"/>
              </a:rPr>
              <a:t>	https://ganshuronagoya.wixsite.com/ganshuro/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5467350" y="1507150"/>
            <a:ext cx="1270000" cy="768350"/>
            <a:chOff x="4908550" y="3873500"/>
            <a:chExt cx="1384300" cy="768350"/>
          </a:xfrm>
        </p:grpSpPr>
        <p:sp>
          <p:nvSpPr>
            <p:cNvPr id="35" name="円/楕円 34"/>
            <p:cNvSpPr/>
            <p:nvPr/>
          </p:nvSpPr>
          <p:spPr>
            <a:xfrm>
              <a:off x="4933950" y="3873500"/>
              <a:ext cx="1339850" cy="768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908550" y="3994150"/>
              <a:ext cx="138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itchFamily="18" charset="-128"/>
                  <a:ea typeface="UD デジタル 教科書体 NK-B" pitchFamily="18" charset="-128"/>
                </a:rPr>
                <a:t>産業医単位</a:t>
              </a:r>
              <a:endParaRPr kumimoji="1"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endParaRPr>
            </a:p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itchFamily="18" charset="-128"/>
                  <a:ea typeface="UD デジタル 教科書体 NK-B" pitchFamily="18" charset="-128"/>
                </a:rPr>
                <a:t>専門</a:t>
              </a:r>
              <a:r>
                <a:rPr lang="en-US" altLang="ja-JP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itchFamily="18" charset="-128"/>
                  <a:ea typeface="UD デジタル 教科書体 NK-B" pitchFamily="18" charset="-128"/>
                </a:rPr>
                <a:t>4</a:t>
              </a:r>
              <a:r>
                <a:rPr lang="ja-JP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itchFamily="18" charset="-128"/>
                  <a:ea typeface="UD デジタル 教科書体 NK-B" pitchFamily="18" charset="-128"/>
                </a:rPr>
                <a:t>単位</a:t>
              </a:r>
              <a:endParaRPr kumimoji="1"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914400" y="2694600"/>
            <a:ext cx="605790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高橋　都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（国立がん研究センター中央病院　がんサバイバーシップ支援部）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en-US" altLang="ja-JP" sz="1050" dirty="0"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室　圭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（愛知県がんセンター病院　副院長）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</a:rPr>
              <a:t>1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「治療と仕事の両立支援に係る施策の動向」</a:t>
            </a:r>
            <a:endParaRPr lang="ja-JP" altLang="en-US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　　　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担当官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（厚生労働省労働基準局　安全衛生部労働衛生課）　　　　　　　　　　　　　　　　</a:t>
            </a:r>
          </a:p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　　２　「患者の両立支援のために必要なこと」</a:t>
            </a:r>
            <a:endParaRPr lang="en-US" altLang="ja-JP" sz="12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　　　　　　　天野慎介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（（一社）グループ・ネクサス・ジャパン／全国がん患者団体連合会　理事長）</a:t>
            </a:r>
            <a:endParaRPr lang="ja-JP" altLang="en-US" sz="12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</a:rPr>
              <a:t>3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「産業医科大学　両立支援科および就学・就労支援センターの活動について」</a:t>
            </a:r>
            <a:endParaRPr lang="en-US" altLang="ja-JP" sz="12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　　　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立石清一郎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</a:t>
            </a:r>
            <a:r>
              <a:rPr lang="zh-TW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産業医科大学病院　両立支援科　診療科長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）</a:t>
            </a:r>
          </a:p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</a:rPr>
              <a:t>4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「地域がん診療連携拠点病院での両立支援の取り組み」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　　　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山室　理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（名古屋第二赤十字病院　がん診療推進センター長）</a:t>
            </a:r>
          </a:p>
          <a:p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en-US" altLang="ja-JP" sz="1200" dirty="0">
                <a:latin typeface="UD デジタル 教科書体 NK-B" pitchFamily="18" charset="-128"/>
                <a:ea typeface="UD デジタル 教科書体 NK-B" pitchFamily="18" charset="-128"/>
              </a:rPr>
              <a:t>5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　「がん就労を考える会のあゆみと企業の取り組み」</a:t>
            </a:r>
            <a:endParaRPr lang="en-US" altLang="ja-JP" sz="120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　　　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上原正道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（ブラザー工業（株）　統括産業医）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736542" y="2250100"/>
            <a:ext cx="1001814" cy="4381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7550" y="2318900"/>
            <a:ext cx="103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第</a:t>
            </a:r>
            <a:r>
              <a:rPr kumimoji="1"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1</a:t>
            </a:r>
            <a:r>
              <a:rPr kumimoji="1"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部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39900" y="2294550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itchFamily="18" charset="-128"/>
                <a:ea typeface="UD デジタル 教科書体 NK-B" pitchFamily="18" charset="-128"/>
              </a:rPr>
              <a:t>講演</a:t>
            </a:r>
          </a:p>
        </p:txBody>
      </p:sp>
      <p:sp>
        <p:nvSpPr>
          <p:cNvPr id="51" name="円/楕円 50"/>
          <p:cNvSpPr/>
          <p:nvPr/>
        </p:nvSpPr>
        <p:spPr>
          <a:xfrm>
            <a:off x="736542" y="5215550"/>
            <a:ext cx="1001814" cy="4381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17550" y="5284350"/>
            <a:ext cx="103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itchFamily="18" charset="-128"/>
                <a:ea typeface="UD デジタル 教科書体 NK-B" pitchFamily="18" charset="-128"/>
              </a:rPr>
              <a:t>第２部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39900" y="5260000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itchFamily="18" charset="-128"/>
                <a:ea typeface="UD デジタル 教科書体 NK-B" pitchFamily="18" charset="-128"/>
              </a:rPr>
              <a:t>パネルディスカッション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76300" y="5721350"/>
            <a:ext cx="608965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岩田広治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（愛知県がんセンター病院　副院長）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en-US" altLang="ja-JP" sz="1050" dirty="0">
                <a:latin typeface="UD デジタル 教科書体 NK-B" pitchFamily="18" charset="-128"/>
                <a:ea typeface="UD デジタル 教科書体 NK-B" pitchFamily="18" charset="-128"/>
              </a:rPr>
              <a:t>	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桜井なおみ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 （一社）ＣＳＲプロジェクト　代表理事）　</a:t>
            </a:r>
          </a:p>
          <a:p>
            <a:endParaRPr lang="ja-JP" altLang="en-US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高橋　都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（国立</a:t>
            </a:r>
            <a:r>
              <a:rPr lang="ja-JP" altLang="en-US" sz="1000" dirty="0">
                <a:latin typeface="UD デジタル 教科書体 NK-B" pitchFamily="18" charset="-128"/>
                <a:ea typeface="UD デジタル 教科書体 NK-B" pitchFamily="18" charset="-128"/>
              </a:rPr>
              <a:t>がん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研究センター中央病院　がんサバイバーシップ支援部）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天野慎介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（（一社）グループ・ネクサス・ジャパン／全国がん患者団体連合会　理事長）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立石清一郎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</a:t>
            </a:r>
            <a:r>
              <a:rPr lang="zh-TW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産業医科大学病院　両立支援科　診療科長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）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山室　理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（名古屋第二赤十字病院　がん診療推進センター長）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上原正道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（ブラザー工業（株）　統括産業医）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天野初音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（がん患者さんの就労支援インディペンデント代表　社会保険労務士）　　　</a:t>
            </a: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服部　文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（（一社）仕事と治療の両立支援ネット－ブリッジ代表理事　キャリアコンサルタント）　　　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船﨑初美　</a:t>
            </a:r>
            <a:r>
              <a:rPr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（愛知県がんセンター病院　地域医療連携・相談支援センター）</a:t>
            </a:r>
            <a:endParaRPr lang="en-US" altLang="ja-JP" sz="1050" dirty="0">
              <a:latin typeface="UD デジタル 教科書体 NK-B" pitchFamily="18" charset="-128"/>
              <a:ea typeface="UD デジタル 教科書体 NK-B" pitchFamily="18" charset="-128"/>
            </a:endParaRPr>
          </a:p>
          <a:p>
            <a:r>
              <a:rPr kumimoji="1"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　　</a:t>
            </a:r>
            <a:r>
              <a:rPr kumimoji="1" lang="ja-JP" altLang="en-US" sz="1200" dirty="0">
                <a:latin typeface="UD デジタル 教科書体 NK-B" pitchFamily="18" charset="-128"/>
                <a:ea typeface="UD デジタル 教科書体 NK-B" pitchFamily="18" charset="-128"/>
              </a:rPr>
              <a:t>安田英樹</a:t>
            </a:r>
            <a:r>
              <a:rPr kumimoji="1" lang="ja-JP" altLang="en-US" sz="1050" dirty="0">
                <a:latin typeface="UD デジタル 教科書体 NK-B" pitchFamily="18" charset="-128"/>
                <a:ea typeface="UD デジタル 教科書体 NK-B" pitchFamily="18" charset="-128"/>
              </a:rPr>
              <a:t>　（アーキテックス株式会社）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914400" y="164198"/>
            <a:ext cx="575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K-B" pitchFamily="18" charset="-128"/>
                <a:ea typeface="UD デジタル 教科書体 NK-B" pitchFamily="18" charset="-128"/>
              </a:rPr>
              <a:t>がん就労フォーラム　（第</a:t>
            </a:r>
            <a:r>
              <a:rPr lang="en-US" altLang="ja-JP" dirty="0">
                <a:latin typeface="UD デジタル 教科書体 NK-B" pitchFamily="18" charset="-128"/>
                <a:ea typeface="UD デジタル 教科書体 NK-B" pitchFamily="18" charset="-128"/>
              </a:rPr>
              <a:t>7</a:t>
            </a:r>
            <a:r>
              <a:rPr lang="ja-JP" altLang="en-US" dirty="0">
                <a:latin typeface="UD デジタル 教科書体 NK-B" pitchFamily="18" charset="-128"/>
                <a:ea typeface="UD デジタル 教科書体 NK-B" pitchFamily="18" charset="-128"/>
              </a:rPr>
              <a:t>回がん就労を考える会）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123950" y="2844800"/>
            <a:ext cx="4953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UD デジタル 教科書体 NK-B" pitchFamily="18" charset="-128"/>
                <a:ea typeface="UD デジタル 教科書体 NK-B" pitchFamily="18" charset="-128"/>
              </a:rPr>
              <a:t>座長</a:t>
            </a:r>
            <a:endParaRPr kumimoji="1" lang="ja-JP" altLang="en-US" sz="1100" dirty="0"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30300" y="5816600"/>
            <a:ext cx="4953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UD デジタル 教科書体 NK-B" pitchFamily="18" charset="-128"/>
                <a:ea typeface="UD デジタル 教科書体 NK-B" pitchFamily="18" charset="-128"/>
              </a:rPr>
              <a:t>座長</a:t>
            </a:r>
            <a:endParaRPr kumimoji="1" lang="ja-JP" altLang="en-US" sz="1100" dirty="0">
              <a:latin typeface="UD デジタル 教科書体 NK-B" pitchFamily="18" charset="-128"/>
              <a:ea typeface="UD デジタル 教科書体 NK-B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30300" y="6273800"/>
            <a:ext cx="81915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UD デジタル 教科書体 NK-B" pitchFamily="18" charset="-128"/>
                <a:ea typeface="UD デジタル 教科書体 NK-B" pitchFamily="18" charset="-128"/>
              </a:rPr>
              <a:t>パネリスト</a:t>
            </a:r>
          </a:p>
        </p:txBody>
      </p:sp>
      <p:sp>
        <p:nvSpPr>
          <p:cNvPr id="24" name="ホームベース 23"/>
          <p:cNvSpPr/>
          <p:nvPr/>
        </p:nvSpPr>
        <p:spPr>
          <a:xfrm>
            <a:off x="1003300" y="8991600"/>
            <a:ext cx="882650" cy="2413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UD デジタル 教科書体 N-B" pitchFamily="17" charset="-128"/>
                <a:ea typeface="UD デジタル 教科書体 N-B" pitchFamily="17" charset="-128"/>
              </a:rPr>
              <a:t>参加申込</a:t>
            </a:r>
          </a:p>
        </p:txBody>
      </p:sp>
    </p:spTree>
    <p:extLst>
      <p:ext uri="{BB962C8B-B14F-4D97-AF65-F5344CB8AC3E}">
        <p14:creationId xmlns:p14="http://schemas.microsoft.com/office/powerpoint/2010/main" val="72984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_free_market_poster.potx" id="{FD6190C6-3A32-45DE-998E-516B32821F4F}" vid="{E63ACFBC-5BC3-46CB-9144-C17FFA51CE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108</Words>
  <Application>Microsoft Office PowerPoint</Application>
  <PresentationFormat>ユーザー設定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UD デジタル 教科書体 N-B</vt:lpstr>
      <vt:lpstr>UD デジタル 教科書体 NK-B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Masamichi UEHARA</dc:creator>
  <cp:lastModifiedBy>赤羽 和久</cp:lastModifiedBy>
  <cp:revision>47</cp:revision>
  <cp:lastPrinted>2019-07-02T06:25:27Z</cp:lastPrinted>
  <dcterms:created xsi:type="dcterms:W3CDTF">2014-09-01T00:59:49Z</dcterms:created>
  <dcterms:modified xsi:type="dcterms:W3CDTF">2019-07-18T15:10:16Z</dcterms:modified>
</cp:coreProperties>
</file>